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992981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72" y="-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633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465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732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91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79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6098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2751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107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879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1596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861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5B9D1-50E0-4648-B07F-3692F3391B8C}" type="datetimeFigureOut">
              <a:rPr lang="en-AU" smtClean="0"/>
              <a:t>17/10/2023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B32A8-04A6-4B84-B9BC-D6885A8A88C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822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F16ED1-29F6-904A-CE2F-74D0E2B8D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27774"/>
              </p:ext>
            </p:extLst>
          </p:nvPr>
        </p:nvGraphicFramePr>
        <p:xfrm>
          <a:off x="411470" y="1879104"/>
          <a:ext cx="6151635" cy="46537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9055">
                  <a:extLst>
                    <a:ext uri="{9D8B030D-6E8A-4147-A177-3AD203B41FA5}">
                      <a16:colId xmlns:a16="http://schemas.microsoft.com/office/drawing/2014/main" val="3937833952"/>
                    </a:ext>
                  </a:extLst>
                </a:gridCol>
                <a:gridCol w="840860">
                  <a:extLst>
                    <a:ext uri="{9D8B030D-6E8A-4147-A177-3AD203B41FA5}">
                      <a16:colId xmlns:a16="http://schemas.microsoft.com/office/drawing/2014/main" val="834817537"/>
                    </a:ext>
                  </a:extLst>
                </a:gridCol>
                <a:gridCol w="840860">
                  <a:extLst>
                    <a:ext uri="{9D8B030D-6E8A-4147-A177-3AD203B41FA5}">
                      <a16:colId xmlns:a16="http://schemas.microsoft.com/office/drawing/2014/main" val="2824718350"/>
                    </a:ext>
                  </a:extLst>
                </a:gridCol>
                <a:gridCol w="840860">
                  <a:extLst>
                    <a:ext uri="{9D8B030D-6E8A-4147-A177-3AD203B41FA5}">
                      <a16:colId xmlns:a16="http://schemas.microsoft.com/office/drawing/2014/main" val="160849169"/>
                    </a:ext>
                  </a:extLst>
                </a:gridCol>
              </a:tblGrid>
              <a:tr h="327661">
                <a:tc>
                  <a:txBody>
                    <a:bodyPr/>
                    <a:lstStyle/>
                    <a:p>
                      <a:pPr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AU" sz="105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Attribute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29044" marB="2904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Yes 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(10 Points)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29044" marB="29044" anchor="ctr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Maybe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(5 Points)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29044" marB="29044" anchor="ctr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  <a:p>
                      <a:pPr algn="ctr" fontAlgn="base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(0 Points)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29044" marB="29044" anchor="ctr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364959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1.  Do you have a clearly documented client value proposition?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86971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2.  Can your staff clearly articulate it (if asked by clients for example)?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305524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3.  Do your centers of influence (referrers) know it?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152494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4.  Does it appear in all of your written material (FSG, reviews, promotional flyers, newsletters, business cards, blogs </a:t>
                      </a:r>
                      <a:r>
                        <a:rPr lang="en-US" sz="1050" b="0" kern="1200" dirty="0" err="1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etc</a:t>
                      </a: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?)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9785788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5.  Is it easily distinguishable from those of your colleagues/competitors?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3354078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6.  Is it clearly stated on your website?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231387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7.  Is it displayed in your office foyer?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6779919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8.  At company events (seminars, social functions </a:t>
                      </a:r>
                      <a:r>
                        <a:rPr lang="en-US" sz="1050" b="0" kern="1200" dirty="0" err="1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etc</a:t>
                      </a: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) do you take a moment to refer to it?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7072255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 fontAlgn="base">
                        <a:lnSpc>
                          <a:spcPct val="90000"/>
                        </a:lnSpc>
                        <a:spcAft>
                          <a:spcPts val="0"/>
                        </a:spcAft>
                        <a:tabLst>
                          <a:tab pos="87630" algn="l"/>
                        </a:tabLs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9.  Have you sought feedback from your clients in the past 12 months, as to their levels of satisfaction with your practice?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939781"/>
                  </a:ext>
                </a:extLst>
              </a:tr>
              <a:tr h="392010">
                <a:tc>
                  <a:txBody>
                    <a:bodyPr/>
                    <a:lstStyle/>
                    <a:p>
                      <a:pPr marL="180340" indent="-18034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10. When was the last time you reviewed your CVP, to ensure its relevance to today's world? </a:t>
                      </a:r>
                      <a:endParaRPr lang="en-AU" sz="1050" b="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87472"/>
                  </a:ext>
                </a:extLst>
              </a:tr>
              <a:tr h="202971">
                <a:tc>
                  <a:txBody>
                    <a:bodyPr/>
                    <a:lstStyle/>
                    <a:p>
                      <a:pPr algn="r" fontAlgn="base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2D3E5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Sub totals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5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118057"/>
                  </a:ext>
                </a:extLst>
              </a:tr>
              <a:tr h="202971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>
                          <a:solidFill>
                            <a:srgbClr val="2D3E50"/>
                          </a:solidFill>
                          <a:effectLst/>
                          <a:latin typeface="+mn-lt"/>
                        </a:rPr>
                        <a:t>Total points</a:t>
                      </a:r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1846" marR="71846" marT="50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lang="en-AU" sz="105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10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100" dirty="0">
                        <a:solidFill>
                          <a:srgbClr val="2D3E50"/>
                        </a:solidFill>
                        <a:effectLst/>
                        <a:latin typeface="+mn-lt"/>
                      </a:endParaRPr>
                    </a:p>
                  </a:txBody>
                  <a:tcPr marL="71846" marR="71846" marT="5095" marB="0">
                    <a:lnL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3E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255311"/>
                  </a:ext>
                </a:extLst>
              </a:tr>
            </a:tbl>
          </a:graphicData>
        </a:graphic>
      </p:graphicFrame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66347005-3025-B392-31A3-2DA42622C127}"/>
              </a:ext>
            </a:extLst>
          </p:cNvPr>
          <p:cNvSpPr/>
          <p:nvPr/>
        </p:nvSpPr>
        <p:spPr>
          <a:xfrm>
            <a:off x="411470" y="1868894"/>
            <a:ext cx="6151635" cy="4663913"/>
          </a:xfrm>
          <a:prstGeom prst="roundRect">
            <a:avLst>
              <a:gd name="adj" fmla="val 1715"/>
            </a:avLst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EF00172-AD81-6463-1F81-59DEA0451219}"/>
              </a:ext>
            </a:extLst>
          </p:cNvPr>
          <p:cNvSpPr/>
          <p:nvPr/>
        </p:nvSpPr>
        <p:spPr bwMode="auto">
          <a:xfrm>
            <a:off x="0" y="238509"/>
            <a:ext cx="9906000" cy="415095"/>
          </a:xfrm>
          <a:prstGeom prst="roundRect">
            <a:avLst>
              <a:gd name="adj" fmla="val 0"/>
            </a:avLst>
          </a:prstGeom>
          <a:solidFill>
            <a:srgbClr val="2D3E50"/>
          </a:solidFill>
          <a:ln w="12700">
            <a:noFill/>
            <a:prstDash val="dash"/>
            <a:round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Client Value Proposition</a:t>
            </a:r>
            <a:endParaRPr lang="en-AU" b="1" dirty="0">
              <a:solidFill>
                <a:schemeClr val="bg1"/>
              </a:solidFill>
            </a:endParaRPr>
          </a:p>
        </p:txBody>
      </p:sp>
      <p:pic>
        <p:nvPicPr>
          <p:cNvPr id="9" name="Graphic 8" descr="Target Audience outline">
            <a:extLst>
              <a:ext uri="{FF2B5EF4-FFF2-40B4-BE49-F238E27FC236}">
                <a16:creationId xmlns:a16="http://schemas.microsoft.com/office/drawing/2014/main" id="{8CF7790A-C841-E57F-D8C2-1CE5D5121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39368" y="875096"/>
            <a:ext cx="749996" cy="7499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8918D60-BA41-B72B-8D2E-5E87B9A8C7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798" y="6009453"/>
            <a:ext cx="808927" cy="438551"/>
          </a:xfrm>
          <a:prstGeom prst="rect">
            <a:avLst/>
          </a:prstGeom>
          <a:noFill/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343A2FA-0CE0-C364-AC96-7255388A1DBB}"/>
              </a:ext>
            </a:extLst>
          </p:cNvPr>
          <p:cNvSpPr/>
          <p:nvPr/>
        </p:nvSpPr>
        <p:spPr>
          <a:xfrm>
            <a:off x="7839368" y="6458403"/>
            <a:ext cx="1910468" cy="272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AU" sz="800" kern="1400" dirty="0">
                <a:solidFill>
                  <a:srgbClr val="2D3E5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© 2023 BUSINESS HEALTH PTY LTD </a:t>
            </a:r>
            <a:endParaRPr lang="en-AU" sz="800" dirty="0">
              <a:solidFill>
                <a:srgbClr val="2D3E50"/>
              </a:solidFill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1630041-B15A-E027-3A0A-4C199F1E8176}"/>
              </a:ext>
            </a:extLst>
          </p:cNvPr>
          <p:cNvSpPr/>
          <p:nvPr/>
        </p:nvSpPr>
        <p:spPr>
          <a:xfrm>
            <a:off x="3335342" y="648644"/>
            <a:ext cx="3159379" cy="6082359"/>
          </a:xfrm>
          <a:prstGeom prst="roundRect">
            <a:avLst>
              <a:gd name="adj" fmla="val 4393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202D53B8-75B7-90B7-2F8F-741B955C12F0}"/>
              </a:ext>
            </a:extLst>
          </p:cNvPr>
          <p:cNvSpPr/>
          <p:nvPr/>
        </p:nvSpPr>
        <p:spPr>
          <a:xfrm>
            <a:off x="6523905" y="648644"/>
            <a:ext cx="3159379" cy="6082359"/>
          </a:xfrm>
          <a:prstGeom prst="roundRect">
            <a:avLst>
              <a:gd name="adj" fmla="val 3310"/>
            </a:avLst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7385DD97-E0AF-C68C-E06E-D4E86FCEC692}"/>
              </a:ext>
            </a:extLst>
          </p:cNvPr>
          <p:cNvSpPr/>
          <p:nvPr/>
        </p:nvSpPr>
        <p:spPr>
          <a:xfrm>
            <a:off x="7222488" y="1495020"/>
            <a:ext cx="1983756" cy="28800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rgbClr val="2D3E50"/>
                </a:solidFill>
              </a:rPr>
              <a:t>CVP Rater</a:t>
            </a:r>
            <a:endParaRPr lang="en-AU" sz="1200" b="1" dirty="0">
              <a:solidFill>
                <a:srgbClr val="2D3E5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F522F01-AF7C-E4D3-D7A1-579E7B7F30AF}"/>
              </a:ext>
            </a:extLst>
          </p:cNvPr>
          <p:cNvSpPr txBox="1"/>
          <p:nvPr/>
        </p:nvSpPr>
        <p:spPr>
          <a:xfrm>
            <a:off x="433596" y="875096"/>
            <a:ext cx="6329154" cy="796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Determining the value you add</a:t>
            </a:r>
            <a:endParaRPr lang="en-AU" sz="1600" b="1" dirty="0">
              <a:solidFill>
                <a:srgbClr val="2D3E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the findings from our client survey tool (</a:t>
            </a:r>
            <a:r>
              <a:rPr lang="en-US" sz="1050" b="1" i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CATScan</a:t>
            </a:r>
            <a:r>
              <a:rPr lang="en-US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continually re-affirm, price is never an issue with clients unless... they don't feel they're receiving </a:t>
            </a:r>
            <a:r>
              <a:rPr lang="en-US" sz="1050" b="1" u="sng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en-US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their adviser. How do you demonstrate your value?</a:t>
            </a:r>
            <a:endParaRPr lang="en-AU" sz="1050" b="1" dirty="0">
              <a:solidFill>
                <a:srgbClr val="2D3E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FD118DA-FFB0-987C-7F75-65FB9CADE2C0}"/>
              </a:ext>
            </a:extLst>
          </p:cNvPr>
          <p:cNvSpPr/>
          <p:nvPr/>
        </p:nvSpPr>
        <p:spPr>
          <a:xfrm>
            <a:off x="6934201" y="1868894"/>
            <a:ext cx="2560330" cy="3921621"/>
          </a:xfrm>
          <a:prstGeom prst="roundRect">
            <a:avLst>
              <a:gd name="adj" fmla="val 1715"/>
            </a:avLst>
          </a:prstGeom>
          <a:noFill/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981A76-5900-B7F0-6A34-82BA3940A6B1}"/>
              </a:ext>
            </a:extLst>
          </p:cNvPr>
          <p:cNvSpPr txBox="1"/>
          <p:nvPr/>
        </p:nvSpPr>
        <p:spPr>
          <a:xfrm>
            <a:off x="7044291" y="1991409"/>
            <a:ext cx="2397301" cy="3914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Score</a:t>
            </a:r>
          </a:p>
          <a:p>
            <a:pPr>
              <a:spcAft>
                <a:spcPts val="600"/>
              </a:spcAft>
            </a:pPr>
            <a:r>
              <a:rPr lang="en-AU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0 - 20</a:t>
            </a:r>
            <a:r>
              <a:rPr lang="en-AU" sz="1050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Definitely time to revisit your value proposition and its underlying fee structure. And the starting point might be to survey your best clients and get a sense of how they're feeling towards your practice offer. </a:t>
            </a:r>
          </a:p>
          <a:p>
            <a:pPr>
              <a:spcAft>
                <a:spcPts val="600"/>
              </a:spcAft>
            </a:pPr>
            <a:r>
              <a:rPr lang="en-AU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30 - 50</a:t>
            </a:r>
            <a:r>
              <a:rPr lang="en-AU" sz="1050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While you've started your value journey, it’s probably time to give it a kick start. Why not talk to an external expert about how you're delivering (or not)  value to your clients?</a:t>
            </a:r>
          </a:p>
          <a:p>
            <a:pPr>
              <a:spcAft>
                <a:spcPts val="600"/>
              </a:spcAft>
            </a:pPr>
            <a:r>
              <a:rPr lang="en-AU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60-80</a:t>
            </a:r>
            <a:r>
              <a:rPr lang="en-AU" sz="1050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Well done, you're in a pretty good place. But don't rest on your laurels - this is a hot issue in the market. What should you now be focussing on?</a:t>
            </a:r>
          </a:p>
          <a:p>
            <a:pPr>
              <a:spcAft>
                <a:spcPts val="600"/>
              </a:spcAft>
            </a:pPr>
            <a:r>
              <a:rPr lang="en-AU" sz="1050" b="1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90-100 </a:t>
            </a:r>
            <a:r>
              <a:rPr lang="en-AU" sz="1050" dirty="0">
                <a:solidFill>
                  <a:srgbClr val="2D3E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excellent place to be - nice work. Ensure you revisit your value offer at least on an annual basis, in your business planning process.</a:t>
            </a:r>
          </a:p>
          <a:p>
            <a:endParaRPr lang="en-AU" sz="1100" dirty="0">
              <a:solidFill>
                <a:srgbClr val="2D3E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2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95</TotalTime>
  <Words>391</Words>
  <Application>Microsoft Office PowerPoint</Application>
  <PresentationFormat>A4 Paper (210x297 mm)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Smith</dc:creator>
  <cp:lastModifiedBy>Rebecca Smith</cp:lastModifiedBy>
  <cp:revision>2</cp:revision>
  <cp:lastPrinted>2023-08-30T05:36:33Z</cp:lastPrinted>
  <dcterms:created xsi:type="dcterms:W3CDTF">2023-08-29T02:11:58Z</dcterms:created>
  <dcterms:modified xsi:type="dcterms:W3CDTF">2023-10-17T00:39:33Z</dcterms:modified>
</cp:coreProperties>
</file>